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  <p:sldMasterId id="2147483669" r:id="rId5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D2748B-EA9E-41AE-B1F7-FBCD7DAB954E}">
  <a:tblStyle styleId="{DED2748B-EA9E-41AE-B1F7-FBCD7DAB9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LIDGE Joshua [Southern River College]" userId="S::joshua.arlidge@education.wa.edu.au::e4aae3ce-b6fe-42b5-9f8a-c5d0e9629194" providerId="AD" clId="Web-{0E1AE7F8-A4BB-46FA-819D-9879979F1875}"/>
    <pc:docChg chg="modSld">
      <pc:chgData name="ARLIDGE Joshua [Southern River College]" userId="S::joshua.arlidge@education.wa.edu.au::e4aae3ce-b6fe-42b5-9f8a-c5d0e9629194" providerId="AD" clId="Web-{0E1AE7F8-A4BB-46FA-819D-9879979F1875}" dt="2021-10-14T13:21:48.832" v="0" actId="1076"/>
      <pc:docMkLst>
        <pc:docMk/>
      </pc:docMkLst>
      <pc:sldChg chg="modSp">
        <pc:chgData name="ARLIDGE Joshua [Southern River College]" userId="S::joshua.arlidge@education.wa.edu.au::e4aae3ce-b6fe-42b5-9f8a-c5d0e9629194" providerId="AD" clId="Web-{0E1AE7F8-A4BB-46FA-819D-9879979F1875}" dt="2021-10-14T13:21:48.832" v="0" actId="1076"/>
        <pc:sldMkLst>
          <pc:docMk/>
          <pc:sldMk cId="0" sldId="257"/>
        </pc:sldMkLst>
        <pc:spChg chg="mod">
          <ac:chgData name="ARLIDGE Joshua [Southern River College]" userId="S::joshua.arlidge@education.wa.edu.au::e4aae3ce-b6fe-42b5-9f8a-c5d0e9629194" providerId="AD" clId="Web-{0E1AE7F8-A4BB-46FA-819D-9879979F1875}" dt="2021-10-14T13:21:48.832" v="0" actId="1076"/>
          <ac:spMkLst>
            <pc:docMk/>
            <pc:sldMk cId="0" sldId="257"/>
            <ac:spMk id="13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e68be77e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e68be77e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e68be7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e68be7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68be77e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68be77e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68be77e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68be77e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e68be77e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e68be77e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e68be77e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e68be77e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e68be77e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e68be77e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68be77e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68be77e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e9ccc9c1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e9ccc9c1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a712996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a712996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afda0e59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afda0e59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a96332b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a96332b5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a96332b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a96332b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e9ccc9c1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e9ccc9c1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e86e5ba1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e86e5ba1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e86e5ba1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e86e5ba1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e68be77e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e68be77e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a6f60eba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a6f60eba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a6f60eba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a6f60eba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a6f60eb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a6f60eba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e68be77e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e68be77e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68be77e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68be77e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 amt="20000"/>
          </a:blip>
          <a:srcRect t="10611" b="10611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 RESISTANCE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air resistance using familiar objects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UNBALANCED FORCE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UNEQUAL FORCES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CONTACT FORCES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NON-CONTACT FORCES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NO 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FRICTION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>
                <a:solidFill>
                  <a:srgbClr val="0B5394"/>
                </a:solidFill>
              </a:rPr>
              <a:t>RESISTING FORCE DURING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Calculate the net force from the diagram below.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497050"/>
            <a:ext cx="3006652" cy="29746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6"/>
          <p:cNvSpPr/>
          <p:nvPr/>
        </p:nvSpPr>
        <p:spPr>
          <a:xfrm>
            <a:off x="764175" y="2432150"/>
            <a:ext cx="1844400" cy="7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" name="Google Shape;201;p36"/>
          <p:cNvSpPr/>
          <p:nvPr/>
        </p:nvSpPr>
        <p:spPr>
          <a:xfrm>
            <a:off x="6313325" y="2432150"/>
            <a:ext cx="2614200" cy="749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20N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Calculate the net force from the diagram below.</a:t>
            </a:r>
            <a:endParaRPr/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497050"/>
            <a:ext cx="3006652" cy="297469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/>
          <p:nvPr/>
        </p:nvSpPr>
        <p:spPr>
          <a:xfrm>
            <a:off x="764175" y="2432150"/>
            <a:ext cx="1844400" cy="749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12N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6313325" y="2432150"/>
            <a:ext cx="2614200" cy="7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20N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Calculate the net force from the diagram below.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497050"/>
            <a:ext cx="3006652" cy="29746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/>
          <p:nvPr/>
        </p:nvSpPr>
        <p:spPr>
          <a:xfrm>
            <a:off x="764175" y="2432150"/>
            <a:ext cx="1844400" cy="749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50N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6313325" y="2432150"/>
            <a:ext cx="2614200" cy="7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75N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6860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Complete the table below on your whiteboard.</a:t>
            </a:r>
            <a:endParaRPr b="1"/>
          </a:p>
        </p:txBody>
      </p:sp>
      <p:graphicFrame>
        <p:nvGraphicFramePr>
          <p:cNvPr id="223" name="Google Shape;223;p39"/>
          <p:cNvGraphicFramePr/>
          <p:nvPr/>
        </p:nvGraphicFramePr>
        <p:xfrm>
          <a:off x="657825" y="1619250"/>
          <a:ext cx="7737625" cy="228585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48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Force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Contact Force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Non-Contact Force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Mechanical Pushing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Magnetic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Friction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Gravity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air resistance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use examples to explain how air resistance affects other forces</a:t>
            </a:r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1981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FFFF"/>
                </a:solidFill>
              </a:rPr>
              <a:t>We will explain₁ </a:t>
            </a:r>
            <a:r>
              <a:rPr lang="en-GB" sz="3600"/>
              <a:t>air resistance</a:t>
            </a:r>
            <a:r>
              <a:rPr lang="en-GB" sz="3600">
                <a:solidFill>
                  <a:srgbClr val="FFFFFF"/>
                </a:solidFill>
              </a:rPr>
              <a:t> using familiar₂ objects</a:t>
            </a:r>
            <a:endParaRPr sz="3600">
              <a:solidFill>
                <a:srgbClr val="FFFFFF"/>
              </a:solidFill>
            </a:endParaRPr>
          </a:p>
        </p:txBody>
      </p:sp>
      <p:graphicFrame>
        <p:nvGraphicFramePr>
          <p:cNvPr id="230" name="Google Shape;230;p40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1" name="Google Shape;231;p40"/>
          <p:cNvGraphicFramePr/>
          <p:nvPr/>
        </p:nvGraphicFramePr>
        <p:xfrm>
          <a:off x="6693450" y="29681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describe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well-known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2" name="Google Shape;232;p40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3" name="Google Shape;233;p40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Friction is the force that resists movement between two objects that are touching.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When an object moves through air it also touches the air particles.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A parachute is an object that touches the air particles as it falls, slowing the parachuter down as it touches more air. 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Which force diagram (A or B) below do you think shows the parachuter?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air resistance using familiar objects</a:t>
            </a:r>
            <a:endParaRPr/>
          </a:p>
        </p:txBody>
      </p:sp>
      <p:graphicFrame>
        <p:nvGraphicFramePr>
          <p:cNvPr id="240" name="Google Shape;240;p41"/>
          <p:cNvGraphicFramePr/>
          <p:nvPr/>
        </p:nvGraphicFramePr>
        <p:xfrm>
          <a:off x="7009525" y="3768550"/>
          <a:ext cx="2134475" cy="137154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forces occur when two objects interact. Have a think about how parachutes slow a skydivers fall?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1" name="Google Shape;241;p41"/>
          <p:cNvSpPr/>
          <p:nvPr/>
        </p:nvSpPr>
        <p:spPr>
          <a:xfrm>
            <a:off x="3171675" y="3859525"/>
            <a:ext cx="1513800" cy="43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1"/>
          <p:cNvSpPr/>
          <p:nvPr/>
        </p:nvSpPr>
        <p:spPr>
          <a:xfrm>
            <a:off x="857800" y="3905125"/>
            <a:ext cx="1513800" cy="43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1"/>
          <p:cNvSpPr/>
          <p:nvPr/>
        </p:nvSpPr>
        <p:spPr>
          <a:xfrm rot="5400000">
            <a:off x="3824250" y="3435250"/>
            <a:ext cx="300000" cy="22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1"/>
          <p:cNvSpPr txBox="1"/>
          <p:nvPr/>
        </p:nvSpPr>
        <p:spPr>
          <a:xfrm>
            <a:off x="1371525" y="3958963"/>
            <a:ext cx="396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3692550" y="3958963"/>
            <a:ext cx="396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41"/>
          <p:cNvSpPr/>
          <p:nvPr/>
        </p:nvSpPr>
        <p:spPr>
          <a:xfrm rot="-5400000">
            <a:off x="1396000" y="3431050"/>
            <a:ext cx="4374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186" y="957176"/>
            <a:ext cx="1936425" cy="22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/>
          <p:nvPr/>
        </p:nvSpPr>
        <p:spPr>
          <a:xfrm rot="5398411">
            <a:off x="7706960" y="3325312"/>
            <a:ext cx="6489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1"/>
          <p:cNvSpPr/>
          <p:nvPr/>
        </p:nvSpPr>
        <p:spPr>
          <a:xfrm rot="-5392579">
            <a:off x="3696299" y="4616047"/>
            <a:ext cx="555901" cy="22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1"/>
          <p:cNvSpPr/>
          <p:nvPr/>
        </p:nvSpPr>
        <p:spPr>
          <a:xfrm rot="-5392579">
            <a:off x="1336749" y="4638547"/>
            <a:ext cx="555901" cy="22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1"/>
          <p:cNvSpPr/>
          <p:nvPr/>
        </p:nvSpPr>
        <p:spPr>
          <a:xfrm rot="-5400000">
            <a:off x="7706938" y="471700"/>
            <a:ext cx="6489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686270" y="566200"/>
            <a:ext cx="8280600" cy="41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Match the word/phrase with the definition: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Contact force		</a:t>
            </a:r>
            <a:r>
              <a:rPr lang="en-GB" b="1"/>
              <a:t>A. </a:t>
            </a:r>
            <a:r>
              <a:rPr lang="en-GB"/>
              <a:t>Force resisting movement when objects touch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Friction				</a:t>
            </a:r>
            <a:r>
              <a:rPr lang="en-GB" b="1"/>
              <a:t>B. </a:t>
            </a:r>
            <a:r>
              <a:rPr lang="en-GB"/>
              <a:t>Push, pull or twist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Force				</a:t>
            </a:r>
            <a:r>
              <a:rPr lang="en-GB" b="1"/>
              <a:t>C. </a:t>
            </a:r>
            <a:r>
              <a:rPr lang="en-GB"/>
              <a:t>Force between objects with touching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-GB"/>
              <a:t>Non-contact force	</a:t>
            </a:r>
            <a:r>
              <a:rPr lang="en-GB" b="1"/>
              <a:t>D. </a:t>
            </a:r>
            <a:r>
              <a:rPr lang="en-GB"/>
              <a:t>Force between objects without touching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air resistance using familiar objects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24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Air resistance</a:t>
            </a:r>
            <a:r>
              <a:rPr lang="en-GB"/>
              <a:t> is the force that resists₁ movement of an object passing through air particles₂.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Air resistance is opposite the pull force of gravity and objects moving forward.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larger the air resistance acting on an object the longer the arrow.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58" name="Google Shape;258;p42"/>
          <p:cNvGraphicFramePr/>
          <p:nvPr/>
        </p:nvGraphicFramePr>
        <p:xfrm>
          <a:off x="6793300" y="266050"/>
          <a:ext cx="2142625" cy="143250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air resistance?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the air resistance arrow A or B ?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9" name="Google Shape;259;p42"/>
          <p:cNvSpPr/>
          <p:nvPr/>
        </p:nvSpPr>
        <p:spPr>
          <a:xfrm rot="-5400000">
            <a:off x="7701263" y="1914625"/>
            <a:ext cx="492900" cy="2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42"/>
          <p:cNvSpPr/>
          <p:nvPr/>
        </p:nvSpPr>
        <p:spPr>
          <a:xfrm rot="-5400000">
            <a:off x="7661088" y="3681125"/>
            <a:ext cx="573300" cy="25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237" y="2378900"/>
            <a:ext cx="1002976" cy="11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/>
        </p:nvSpPr>
        <p:spPr>
          <a:xfrm>
            <a:off x="7561175" y="1779000"/>
            <a:ext cx="257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7561175" y="3324225"/>
            <a:ext cx="257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124" y="3324225"/>
            <a:ext cx="4405100" cy="1668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Google Shape;265;p42"/>
          <p:cNvGraphicFramePr/>
          <p:nvPr/>
        </p:nvGraphicFramePr>
        <p:xfrm>
          <a:off x="6726250" y="4180175"/>
          <a:ext cx="2134475" cy="86862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2 -parts of matter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air resistance using familiar objects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2"/>
          </p:nvPr>
        </p:nvSpPr>
        <p:spPr>
          <a:xfrm>
            <a:off x="433575" y="687900"/>
            <a:ext cx="6292800" cy="23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Air resistance</a:t>
            </a:r>
            <a:r>
              <a:rPr lang="en-GB"/>
              <a:t> is the force that resists₁ movement of an object passing through </a:t>
            </a:r>
            <a:r>
              <a:rPr lang="en-GB">
                <a:solidFill>
                  <a:schemeClr val="dk1"/>
                </a:solidFill>
              </a:rPr>
              <a:t>air particles₂.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Air resistance reduces the net force by increasing the opposite force to gravity.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larger surface area increase air resistance.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72" name="Google Shape;272;p43"/>
          <p:cNvGraphicFramePr/>
          <p:nvPr/>
        </p:nvGraphicFramePr>
        <p:xfrm>
          <a:off x="6793300" y="266050"/>
          <a:ext cx="2142625" cy="204210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Looking at the diagram below, what object increases air resistance?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happens to the net force as the parachuter B  falls to Earth?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3" name="Google Shape;273;p43"/>
          <p:cNvGraphicFramePr/>
          <p:nvPr/>
        </p:nvGraphicFramePr>
        <p:xfrm>
          <a:off x="6797375" y="4096625"/>
          <a:ext cx="2134475" cy="86862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2 -parts of matter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550" y="3512900"/>
            <a:ext cx="1183751" cy="6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825" y="2571750"/>
            <a:ext cx="1489024" cy="1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/>
          <p:nvPr/>
        </p:nvSpPr>
        <p:spPr>
          <a:xfrm rot="-5400000">
            <a:off x="3709850" y="3179700"/>
            <a:ext cx="261900" cy="1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3"/>
          <p:cNvSpPr/>
          <p:nvPr/>
        </p:nvSpPr>
        <p:spPr>
          <a:xfrm rot="-5400000">
            <a:off x="5948625" y="2231100"/>
            <a:ext cx="503400" cy="17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3"/>
          <p:cNvSpPr/>
          <p:nvPr/>
        </p:nvSpPr>
        <p:spPr>
          <a:xfrm rot="5400000">
            <a:off x="5905725" y="4499600"/>
            <a:ext cx="6489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3"/>
          <p:cNvSpPr/>
          <p:nvPr/>
        </p:nvSpPr>
        <p:spPr>
          <a:xfrm rot="5400000">
            <a:off x="3516350" y="4499600"/>
            <a:ext cx="6489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3"/>
          <p:cNvSpPr txBox="1"/>
          <p:nvPr/>
        </p:nvSpPr>
        <p:spPr>
          <a:xfrm>
            <a:off x="3191950" y="4373738"/>
            <a:ext cx="396900" cy="32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5572300" y="3770813"/>
            <a:ext cx="396900" cy="32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3077500" y="3044400"/>
            <a:ext cx="625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150N</a:t>
            </a:r>
            <a:endParaRPr/>
          </a:p>
        </p:txBody>
      </p:sp>
      <p:sp>
        <p:nvSpPr>
          <p:cNvPr id="283" name="Google Shape;283;p43"/>
          <p:cNvSpPr txBox="1"/>
          <p:nvPr/>
        </p:nvSpPr>
        <p:spPr>
          <a:xfrm>
            <a:off x="2916275" y="4618050"/>
            <a:ext cx="625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782N</a:t>
            </a:r>
            <a:endParaRPr/>
          </a:p>
        </p:txBody>
      </p:sp>
      <p:sp>
        <p:nvSpPr>
          <p:cNvPr id="284" name="Google Shape;284;p43"/>
          <p:cNvSpPr txBox="1"/>
          <p:nvPr/>
        </p:nvSpPr>
        <p:spPr>
          <a:xfrm>
            <a:off x="5506013" y="4270750"/>
            <a:ext cx="625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782N</a:t>
            </a:r>
            <a:endParaRPr/>
          </a:p>
        </p:txBody>
      </p:sp>
      <p:sp>
        <p:nvSpPr>
          <p:cNvPr id="285" name="Google Shape;285;p43"/>
          <p:cNvSpPr txBox="1"/>
          <p:nvPr/>
        </p:nvSpPr>
        <p:spPr>
          <a:xfrm>
            <a:off x="5506025" y="2159550"/>
            <a:ext cx="625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342N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air resistance using familiar objects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44"/>
          <p:cNvSpPr txBox="1">
            <a:spLocks noGrp="1"/>
          </p:cNvSpPr>
          <p:nvPr>
            <p:ph type="body" idx="2"/>
          </p:nvPr>
        </p:nvSpPr>
        <p:spPr>
          <a:xfrm>
            <a:off x="523800" y="742450"/>
            <a:ext cx="62025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Objects moving forward through air particles have air resistance pushing it in the opposite direction.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A larger surface area increase air the force of resistance.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92" name="Google Shape;292;p44"/>
          <p:cNvGraphicFramePr/>
          <p:nvPr/>
        </p:nvGraphicFramePr>
        <p:xfrm>
          <a:off x="6793300" y="266050"/>
          <a:ext cx="2142625" cy="187446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Looking at the diagram below, which arrows shows air resistance?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car has less air resistance? Explain your answer.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3" name="Google Shape;293;p44"/>
          <p:cNvGraphicFramePr/>
          <p:nvPr/>
        </p:nvGraphicFramePr>
        <p:xfrm>
          <a:off x="6797375" y="4096625"/>
          <a:ext cx="2134475" cy="86862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2 -parts of matter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44"/>
          <p:cNvSpPr/>
          <p:nvPr/>
        </p:nvSpPr>
        <p:spPr>
          <a:xfrm rot="10800000" flipH="1">
            <a:off x="8487150" y="3313584"/>
            <a:ext cx="492900" cy="2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6817200" y="3313575"/>
            <a:ext cx="492900" cy="26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6" name="Google Shape;296;p44"/>
          <p:cNvGraphicFramePr/>
          <p:nvPr/>
        </p:nvGraphicFramePr>
        <p:xfrm>
          <a:off x="573025" y="2491025"/>
          <a:ext cx="5987050" cy="249930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3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Examples: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Non-Examples: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Walking into a strong wind and air resistances pushing you back.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car driving forward and the air moving across the bonnet and top.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slimline jet moving through the sky.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bag being dragged along the ground.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Twisting the lid off of a jar of pickles.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 athlete swimming in a race.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7" name="Google Shape;297;p44"/>
          <p:cNvSpPr txBox="1"/>
          <p:nvPr/>
        </p:nvSpPr>
        <p:spPr>
          <a:xfrm>
            <a:off x="8548525" y="2988250"/>
            <a:ext cx="3138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6996300" y="2988250"/>
            <a:ext cx="3138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326" y="3004050"/>
            <a:ext cx="1182187" cy="8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395" y="2400945"/>
            <a:ext cx="1284421" cy="390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6717637" y="2530525"/>
            <a:ext cx="492900" cy="26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44"/>
          <p:cNvSpPr/>
          <p:nvPr/>
        </p:nvSpPr>
        <p:spPr>
          <a:xfrm rot="10800000" flipH="1">
            <a:off x="8518700" y="2536513"/>
            <a:ext cx="189900" cy="20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8492600" y="2120100"/>
            <a:ext cx="3138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6896725" y="2156888"/>
            <a:ext cx="3138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air resistance using familiar objects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p45"/>
          <p:cNvSpPr txBox="1">
            <a:spLocks noGrp="1"/>
          </p:cNvSpPr>
          <p:nvPr>
            <p:ph type="body" idx="2"/>
          </p:nvPr>
        </p:nvSpPr>
        <p:spPr>
          <a:xfrm>
            <a:off x="593750" y="733500"/>
            <a:ext cx="61326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Air resistance</a:t>
            </a:r>
            <a:r>
              <a:rPr lang="en-GB">
                <a:solidFill>
                  <a:schemeClr val="dk1"/>
                </a:solidFill>
              </a:rPr>
              <a:t> is the force that resists₁ movement of an object passing through air particles₂.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Air resistance is opposite the pull force of gravity and objects moving forward.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11" name="Google Shape;311;p45"/>
          <p:cNvGraphicFramePr/>
          <p:nvPr/>
        </p:nvGraphicFramePr>
        <p:xfrm>
          <a:off x="6793300" y="266050"/>
          <a:ext cx="2142625" cy="187446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Give 1 example of air resistance.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a block being dragged along carpet not an example of air resistance?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2" name="Google Shape;312;p45"/>
          <p:cNvGraphicFramePr/>
          <p:nvPr/>
        </p:nvGraphicFramePr>
        <p:xfrm>
          <a:off x="6797375" y="4096625"/>
          <a:ext cx="2134475" cy="86862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2 -parts of matter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3" name="Google Shape;313;p45"/>
          <p:cNvGraphicFramePr/>
          <p:nvPr/>
        </p:nvGraphicFramePr>
        <p:xfrm>
          <a:off x="573025" y="2491025"/>
          <a:ext cx="6132750" cy="233206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306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Examples: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Non-Examples: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parachute slowing down a skydivers fall.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Leaves falling slowly from a tree in Autumn.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cyclist riding into a heavy wind.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block being dragged along carpet.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Twisting the lid off of a jar of pickles.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 athlete swimming in a race.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75" y="2060975"/>
            <a:ext cx="2098050" cy="11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331" y="2177400"/>
            <a:ext cx="718375" cy="5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air resistance using familiar objects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21" name="Google Shape;321;p46"/>
          <p:cNvGraphicFramePr/>
          <p:nvPr/>
        </p:nvGraphicFramePr>
        <p:xfrm>
          <a:off x="6793300" y="5488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air resistance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a bigger force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do objects slow down or speed up?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2" name="Google Shape;322;p46"/>
          <p:cNvSpPr/>
          <p:nvPr/>
        </p:nvSpPr>
        <p:spPr>
          <a:xfrm>
            <a:off x="577225" y="888713"/>
            <a:ext cx="5896800" cy="9351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Describe how air resistance affects the examples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3" name="Google Shape;323;p46"/>
          <p:cNvGraphicFramePr/>
          <p:nvPr/>
        </p:nvGraphicFramePr>
        <p:xfrm>
          <a:off x="552525" y="1940225"/>
          <a:ext cx="5946225" cy="286500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188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does air resistance affect: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9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paper plane being thrown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 startAt="2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parachute being deployed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95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entury Gothic"/>
                        <a:buAutoNum type="alphaUcPeriod" startAt="3"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person running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0B539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4" name="Google Shape;324;p46"/>
          <p:cNvGraphicFramePr/>
          <p:nvPr/>
        </p:nvGraphicFramePr>
        <p:xfrm>
          <a:off x="6797370" y="1823825"/>
          <a:ext cx="2134475" cy="2776351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Air resistance</a:t>
                      </a: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the force that resists movement of an object passing through air particles.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Air resistance reduces the net force by increasing the opposite force to gravity.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larger surface area increase air resistance.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larger the air resistance acting on an object the longer the arrow. 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air resistance using familiar objects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p47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59163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Air resistance</a:t>
            </a:r>
            <a:r>
              <a:rPr lang="en-GB">
                <a:solidFill>
                  <a:schemeClr val="dk1"/>
                </a:solidFill>
              </a:rPr>
              <a:t> is the force that resists₁ movement of an object passing through air particles.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sometimes </a:t>
            </a:r>
            <a:r>
              <a:rPr lang="en-GB" b="1">
                <a:solidFill>
                  <a:schemeClr val="dk1"/>
                </a:solidFill>
              </a:rPr>
              <a:t>increase </a:t>
            </a:r>
            <a:r>
              <a:rPr lang="en-GB">
                <a:solidFill>
                  <a:schemeClr val="dk1"/>
                </a:solidFill>
              </a:rPr>
              <a:t>air resistance to slow an objects fall, such as opening a parachute or having wings on a plane.</a:t>
            </a:r>
            <a:endParaRPr>
              <a:solidFill>
                <a:schemeClr val="dk1"/>
              </a:solidFill>
            </a:endParaRPr>
          </a:p>
          <a:p>
            <a:pPr marL="274320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 can also </a:t>
            </a:r>
            <a:r>
              <a:rPr lang="en-GB" b="1"/>
              <a:t>reduce</a:t>
            </a:r>
            <a:r>
              <a:rPr lang="en-GB"/>
              <a:t> air resistance when we want something to stay moving or speed up, such as the aerodynamics of a plane.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31" name="Google Shape;331;p47"/>
          <p:cNvGraphicFramePr/>
          <p:nvPr/>
        </p:nvGraphicFramePr>
        <p:xfrm>
          <a:off x="6792450" y="76745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you were designing a race car, would you want to increase or decrease air resistance?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2" name="Google Shape;332;p47"/>
          <p:cNvGraphicFramePr/>
          <p:nvPr/>
        </p:nvGraphicFramePr>
        <p:xfrm>
          <a:off x="6792450" y="4017550"/>
          <a:ext cx="2142625" cy="90100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impacts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3" name="Google Shape;333;p47"/>
          <p:cNvPicPr preferRelativeResize="0"/>
          <p:nvPr/>
        </p:nvPicPr>
        <p:blipFill rotWithShape="1">
          <a:blip r:embed="rId3">
            <a:alphaModFix/>
          </a:blip>
          <a:srcRect t="31214" b="31210"/>
          <a:stretch/>
        </p:blipFill>
        <p:spPr>
          <a:xfrm>
            <a:off x="469776" y="2873750"/>
            <a:ext cx="2803901" cy="15772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4" name="Google Shape;334;p47"/>
          <p:cNvPicPr preferRelativeResize="0"/>
          <p:nvPr/>
        </p:nvPicPr>
        <p:blipFill rotWithShape="1">
          <a:blip r:embed="rId4">
            <a:alphaModFix/>
          </a:blip>
          <a:srcRect l="12379" t="34079" r="23938" b="19171"/>
          <a:stretch/>
        </p:blipFill>
        <p:spPr>
          <a:xfrm>
            <a:off x="6540775" y="2318734"/>
            <a:ext cx="2142628" cy="104852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air resistance using familiar objects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0" name="Google Shape;340;p48"/>
          <p:cNvSpPr txBox="1">
            <a:spLocks noGrp="1"/>
          </p:cNvSpPr>
          <p:nvPr>
            <p:ph type="body" idx="2"/>
          </p:nvPr>
        </p:nvSpPr>
        <p:spPr>
          <a:xfrm>
            <a:off x="511600" y="741175"/>
            <a:ext cx="5636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Air resistance</a:t>
            </a:r>
            <a:r>
              <a:rPr lang="en-GB">
                <a:solidFill>
                  <a:schemeClr val="dk1"/>
                </a:solidFill>
              </a:rPr>
              <a:t> is the force that resists₁ movement of an object passing through the air.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It is a </a:t>
            </a:r>
            <a:r>
              <a:rPr lang="en-GB" b="1">
                <a:solidFill>
                  <a:schemeClr val="dk1"/>
                </a:solidFill>
              </a:rPr>
              <a:t>contact force </a:t>
            </a:r>
            <a:r>
              <a:rPr lang="en-GB">
                <a:solidFill>
                  <a:schemeClr val="dk1"/>
                </a:solidFill>
              </a:rPr>
              <a:t>and affects every object which is surrounded by air.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Air resistance is present in objects moving through the air, and falling objects.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41" name="Google Shape;341;p48"/>
          <p:cNvGraphicFramePr/>
          <p:nvPr/>
        </p:nvGraphicFramePr>
        <p:xfrm>
          <a:off x="6850125" y="200325"/>
          <a:ext cx="2142625" cy="379028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You are going skydiving and have chosen a parachute that has a larger surface area than the others.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Below is a force diagram of you skydiving.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force diagram of the other parachutes.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2" name="Google Shape;342;p48"/>
          <p:cNvGraphicFramePr/>
          <p:nvPr/>
        </p:nvGraphicFramePr>
        <p:xfrm>
          <a:off x="6854200" y="41836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stops or slows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3" name="Google Shape;343;p48"/>
          <p:cNvSpPr/>
          <p:nvPr/>
        </p:nvSpPr>
        <p:spPr>
          <a:xfrm>
            <a:off x="2448350" y="4071175"/>
            <a:ext cx="1747500" cy="4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Pushing force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48"/>
          <p:cNvSpPr/>
          <p:nvPr/>
        </p:nvSpPr>
        <p:spPr>
          <a:xfrm>
            <a:off x="511600" y="4071175"/>
            <a:ext cx="1747500" cy="466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 Resistance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48"/>
          <p:cNvSpPr/>
          <p:nvPr/>
        </p:nvSpPr>
        <p:spPr>
          <a:xfrm rot="5400000">
            <a:off x="5498500" y="3505925"/>
            <a:ext cx="1766400" cy="4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Gravity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48"/>
          <p:cNvSpPr/>
          <p:nvPr/>
        </p:nvSpPr>
        <p:spPr>
          <a:xfrm rot="5400000">
            <a:off x="5507950" y="1599800"/>
            <a:ext cx="1747500" cy="466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 Resistance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550" y="1914450"/>
            <a:ext cx="678343" cy="117300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8"/>
          <p:cNvSpPr/>
          <p:nvPr/>
        </p:nvSpPr>
        <p:spPr>
          <a:xfrm rot="5400000">
            <a:off x="7320839" y="2293644"/>
            <a:ext cx="1216500" cy="37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Gravity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48"/>
          <p:cNvSpPr/>
          <p:nvPr/>
        </p:nvSpPr>
        <p:spPr>
          <a:xfrm rot="5400000">
            <a:off x="7739651" y="2282999"/>
            <a:ext cx="1203300" cy="371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Resistance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air resistance using familiar objects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55" name="Google Shape;355;p49"/>
          <p:cNvGraphicFramePr/>
          <p:nvPr/>
        </p:nvGraphicFramePr>
        <p:xfrm>
          <a:off x="6793300" y="85855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Using an example, what is air resistance?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6" name="Google Shape;356;p49"/>
          <p:cNvGraphicFramePr/>
          <p:nvPr/>
        </p:nvGraphicFramePr>
        <p:xfrm>
          <a:off x="6824850" y="2400175"/>
          <a:ext cx="2134475" cy="1480062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air resistance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the force that resists movement when an object passes through the air.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7" name="Google Shape;357;p49"/>
          <p:cNvSpPr/>
          <p:nvPr/>
        </p:nvSpPr>
        <p:spPr>
          <a:xfrm>
            <a:off x="537100" y="858550"/>
            <a:ext cx="6111900" cy="37245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What is air resistance?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Is air resistance a contact or non-contact force? Explain your answer.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Which of the following would pass through the air with less air resistance? Explain your answer.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Where do we use air resistance to help speed up or slow down objects.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050" y="2730738"/>
            <a:ext cx="1055525" cy="10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713" y="2939500"/>
            <a:ext cx="638000" cy="6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air resistance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use examples to explain how air resistance affects other forces</a:t>
            </a:r>
            <a:endParaRPr/>
          </a:p>
        </p:txBody>
      </p:sp>
      <p:sp>
        <p:nvSpPr>
          <p:cNvPr id="365" name="Google Shape;365;p5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1981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lt1"/>
                </a:solidFill>
              </a:rPr>
              <a:t>We will explain₁ air resistance using familiar₂ objects</a:t>
            </a:r>
            <a:endParaRPr sz="3600"/>
          </a:p>
        </p:txBody>
      </p:sp>
      <p:graphicFrame>
        <p:nvGraphicFramePr>
          <p:cNvPr id="366" name="Google Shape;366;p50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7" name="Google Shape;367;p50"/>
          <p:cNvGraphicFramePr/>
          <p:nvPr/>
        </p:nvGraphicFramePr>
        <p:xfrm>
          <a:off x="6797375" y="3182875"/>
          <a:ext cx="2134475" cy="868620"/>
        </p:xfrm>
        <a:graphic>
          <a:graphicData uri="http://schemas.openxmlformats.org/drawingml/2006/table">
            <a:tbl>
              <a:tblPr>
                <a:noFill/>
                <a:tableStyleId>{DED2748B-EA9E-41AE-B1F7-FBCD7DAB954E}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describe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well-known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720100" y="566200"/>
            <a:ext cx="82368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FORCE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</a:t>
            </a:r>
            <a:r>
              <a:rPr lang="en-GB" sz="4800">
                <a:solidFill>
                  <a:srgbClr val="0B5394"/>
                </a:solidFill>
              </a:rPr>
              <a:t>PUSH, PULL OR TWIST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SPRING BALANCE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</a:t>
            </a:r>
            <a:r>
              <a:rPr lang="en-GB" sz="4800">
                <a:solidFill>
                  <a:srgbClr val="0B5394"/>
                </a:solidFill>
              </a:rPr>
              <a:t>MEASURES FORCES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INDEPENDENT VARIABLE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</a:t>
            </a:r>
            <a:r>
              <a:rPr lang="en-GB" sz="4800">
                <a:solidFill>
                  <a:srgbClr val="0B5394"/>
                </a:solidFill>
              </a:rPr>
              <a:t>WHAT WE CHANGE IN AN EXPERIMENT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DEPENDENT VARIABLE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</a:t>
            </a:r>
            <a:r>
              <a:rPr lang="en-GB" sz="4800">
                <a:solidFill>
                  <a:srgbClr val="0B5394"/>
                </a:solidFill>
              </a:rPr>
              <a:t>WHAT WE MEASURE IN AN EXPERIMENT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CONTROLLED VARIABLE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</a:t>
            </a:r>
            <a:r>
              <a:rPr lang="en-GB" sz="4800">
                <a:solidFill>
                  <a:srgbClr val="0B5394"/>
                </a:solidFill>
              </a:rPr>
              <a:t>WHAT WE KEEP THE SAME IN AN EXPERIMENT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NEWTON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    	  			</a:t>
            </a:r>
            <a:r>
              <a:rPr lang="en-GB" sz="4800">
                <a:solidFill>
                  <a:srgbClr val="0B5394"/>
                </a:solidFill>
              </a:rPr>
              <a:t>UNIT OF FORCE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BALANCED FORCE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EQUAL IN OPPOSITE DIRECTIONS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D2719B-0949-42DE-B53E-F64552BAAE0B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customXml/itemProps2.xml><?xml version="1.0" encoding="utf-8"?>
<ds:datastoreItem xmlns:ds="http://schemas.openxmlformats.org/officeDocument/2006/customXml" ds:itemID="{14BBCC81-FAA5-46EB-A1C9-2E57E0882E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308DEF-69EA-43E0-8BA2-D4BD3862A6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1361</Words>
  <Application>Microsoft Office PowerPoint</Application>
  <PresentationFormat>On-screen Show (16:9)</PresentationFormat>
  <Paragraphs>237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Century Gothic</vt:lpstr>
      <vt:lpstr>Arial</vt:lpstr>
      <vt:lpstr>Simple Light</vt:lpstr>
      <vt:lpstr>ASC EDI Template</vt:lpstr>
      <vt:lpstr>AIR RESISTANCE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explain₁ air resistance using familiar₂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explain₁ air resistance using familiar₂ objects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RESISTANCE</dc:title>
  <cp:lastModifiedBy>Sarina Watson</cp:lastModifiedBy>
  <cp:revision>1</cp:revision>
  <dcterms:modified xsi:type="dcterms:W3CDTF">2024-10-20T06:05:41Z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</Properties>
</file>